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Hello everyone my name is John and today I will be introducing you to the very basics of wine tasting,  I will try and compact 5 years of training into 5 minutes to try and prepare you for my favourite part of being a bioresource engineer , and that is realizing that alcohol is a prominent biological resource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Here are a few jobs that are available for bioresource engineering specializing in fermentation engineering. Some jobs may include tackling difficulties in upscaling a ferment from lab to pilot scale such setting up sensors to monitor the ferments condition to identify when the ferments issues arise.  Developing fermentation technologies for satisfying a clients need to enhance their production, examples include mash tuns, fermentation tanks, kegging  lines, bottling lines. </a:t>
            </a:r>
            <a:endParaRPr/>
          </a:p>
        </p:txBody>
      </p:sp>
      <p:sp>
        <p:nvSpPr>
          <p:cNvPr id="169" name="Google Shape;16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The body of the wine is an expression of the other pieces of the wine puzzle,  can be described as light to full body. An example of this  wouldk be comparing 2% milk to skim milk. Whne swirling the 2% milk inside of the mouth there is a certain weight to it. Red wines will always be more full bodied  compared to white wines , as they have much more tannins.                        An example of a full bodied wine woudl be a Syrah, whereas a light bodied wine would be a Pinot Noir.</a:t>
            </a:r>
            <a:endParaRPr/>
          </a:p>
        </p:txBody>
      </p:sp>
      <p:sp>
        <p:nvSpPr>
          <p:cNvPr id="109" name="Google Shape;1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The residual sugars are caused from sugars that are unfermentable from the yeast, this is usually due to the yeast strain dying from the alcohol at a range of 12-15% depending on the strain. The yeast attenuation factor  tells the % of sugars the yeast is able to ferment before dying off. If wine is left exposed to air wild yeast may enter and increase the fermentation of the sugars to higher a alchol %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 An example of a sweet wine would be a port</a:t>
            </a:r>
            <a:endParaRPr/>
          </a:p>
        </p:txBody>
      </p:sp>
      <p:sp>
        <p:nvSpPr>
          <p:cNvPr id="118" name="Google Shape;1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Tannins are found in the plants leaves, seeds , fruit skin, they help stabilize the wine by protecting it from oxidation. Tannins provide a very astringent flavour, imagine leaving a package of green tea steeping for 30 minutes, after taking a sip you notice its very bitter/ astringent and your teeth feel gritty and dry. </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arenR"/>
            </a:pPr>
            <a:r>
              <a:rPr lang="en-CA"/>
              <a:t>The ph of wine ranges 3-4 but some cab be as low as 2.6 (whites) and some reds as high as 4.5</a:t>
            </a:r>
            <a:endParaRPr/>
          </a:p>
          <a:p>
            <a:pPr indent="-228600" lvl="0" marL="228600" rtl="0" algn="l">
              <a:spcBef>
                <a:spcPts val="0"/>
              </a:spcBef>
              <a:spcAft>
                <a:spcPts val="0"/>
              </a:spcAft>
              <a:buClr>
                <a:schemeClr val="dk1"/>
              </a:buClr>
              <a:buSzPts val="1200"/>
              <a:buFont typeface="Calibri"/>
              <a:buAutoNum type="arabicParenR"/>
            </a:pPr>
            <a:r>
              <a:rPr lang="en-CA"/>
              <a:t>The hotter the region the less acidic, as wines ripen a lot faster. </a:t>
            </a:r>
            <a:endParaRPr/>
          </a:p>
          <a:p>
            <a:pPr indent="-228600" lvl="0" marL="228600" rtl="0" algn="l">
              <a:spcBef>
                <a:spcPts val="0"/>
              </a:spcBef>
              <a:spcAft>
                <a:spcPts val="0"/>
              </a:spcAft>
              <a:buClr>
                <a:schemeClr val="dk1"/>
              </a:buClr>
              <a:buSzPts val="1200"/>
              <a:buFont typeface="Calibri"/>
              <a:buAutoNum type="arabicParenR"/>
            </a:pPr>
            <a:r>
              <a:rPr lang="en-CA"/>
              <a:t>Wines have a huge range of acid concentration</a:t>
            </a:r>
            <a:endParaRPr/>
          </a:p>
          <a:p>
            <a:pPr indent="-228600" lvl="0" marL="228600" rtl="0" algn="l">
              <a:spcBef>
                <a:spcPts val="0"/>
              </a:spcBef>
              <a:spcAft>
                <a:spcPts val="0"/>
              </a:spcAft>
              <a:buClr>
                <a:schemeClr val="dk1"/>
              </a:buClr>
              <a:buSzPts val="1200"/>
              <a:buFont typeface="Calibri"/>
              <a:buAutoNum type="arabicParenR"/>
            </a:pPr>
            <a:r>
              <a:rPr lang="en-CA"/>
              <a:t>Here are some words for describing wine.</a:t>
            </a:r>
            <a:endParaRPr/>
          </a:p>
          <a:p>
            <a:pPr indent="-228600" lvl="0" marL="228600" rtl="0" algn="l">
              <a:spcBef>
                <a:spcPts val="0"/>
              </a:spcBef>
              <a:spcAft>
                <a:spcPts val="0"/>
              </a:spcAft>
              <a:buClr>
                <a:schemeClr val="dk1"/>
              </a:buClr>
              <a:buSzPts val="1200"/>
              <a:buFont typeface="Calibri"/>
              <a:buAutoNum type="arabicParenR"/>
            </a:pPr>
            <a:r>
              <a:rPr lang="en-CA"/>
              <a:t>Malic acid like apple, tartaric acid like banna, citric acid like lemon</a:t>
            </a:r>
            <a:endParaRPr/>
          </a:p>
          <a:p>
            <a:pPr indent="-152400" lvl="0" marL="228600" rtl="0" algn="l">
              <a:spcBef>
                <a:spcPts val="0"/>
              </a:spcBef>
              <a:spcAft>
                <a:spcPts val="0"/>
              </a:spcAft>
              <a:buClr>
                <a:schemeClr val="dk1"/>
              </a:buClr>
              <a:buSzPts val="1200"/>
              <a:buFont typeface="Calibri"/>
              <a:buNone/>
            </a:pPr>
            <a:r>
              <a:t/>
            </a:r>
            <a:endParaRPr/>
          </a:p>
        </p:txBody>
      </p:sp>
      <p:sp>
        <p:nvSpPr>
          <p:cNvPr id="137" name="Google Shape;13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Alcohol can be perceived in different ways on our taste receptors thanks to our genetics, different people taste alcohol differently.  People of east Asian descent and native American descent do not have as many ethanol processing enzymes , therefore they feel like effects of alcohol much faster. Indications of this our red in the face and a headache. Men generally have twice the amount of ethanol processing enzymes then women.</a:t>
            </a:r>
            <a:endParaRPr/>
          </a:p>
        </p:txBody>
      </p:sp>
      <p:sp>
        <p:nvSpPr>
          <p:cNvPr id="145" name="Google Shape;14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arenR"/>
            </a:pPr>
            <a:r>
              <a:rPr lang="en-CA"/>
              <a:t>Swirl the glass around and look at the wines hue, age is indicated for whites from straw to amber for age, pruple ot tawny for reds.  Deeper colour more aged. Red colour basic, purple colour acidic, Look at wien tears for viscosity</a:t>
            </a:r>
            <a:endParaRPr/>
          </a:p>
          <a:p>
            <a:pPr indent="-228600" lvl="0" marL="228600" rtl="0" algn="l">
              <a:spcBef>
                <a:spcPts val="0"/>
              </a:spcBef>
              <a:spcAft>
                <a:spcPts val="0"/>
              </a:spcAft>
              <a:buClr>
                <a:schemeClr val="dk1"/>
              </a:buClr>
              <a:buSzPts val="1200"/>
              <a:buFont typeface="Calibri"/>
              <a:buAutoNum type="arabicParenR"/>
            </a:pPr>
            <a:r>
              <a:rPr lang="en-CA"/>
              <a:t>Smell: Try and identify fruits like , strawberry, black currant, cherry,.  Try to identify herbs and spices, like cinamon, pepper, fennel. Try and idntify oak scents like vanilla, chocolate coconut, try and smell for earth, this indicates long againg or good soil.</a:t>
            </a:r>
            <a:endParaRPr/>
          </a:p>
          <a:p>
            <a:pPr indent="-228600" lvl="0" marL="228600" rtl="0" algn="l">
              <a:spcBef>
                <a:spcPts val="0"/>
              </a:spcBef>
              <a:spcAft>
                <a:spcPts val="0"/>
              </a:spcAft>
              <a:buClr>
                <a:schemeClr val="dk1"/>
              </a:buClr>
              <a:buSzPts val="1200"/>
              <a:buFont typeface="Calibri"/>
              <a:buAutoNum type="arabicParenR"/>
            </a:pPr>
            <a:r>
              <a:rPr lang="en-CA"/>
              <a:t>Taste: try and identify the wine structure, any particular flavours like black currant, cherry , is it driied fruit or ripe fruit?  . the overall balance.</a:t>
            </a:r>
            <a:endParaRPr/>
          </a:p>
          <a:p>
            <a:pPr indent="-228600" lvl="0" marL="228600" rtl="0" algn="l">
              <a:spcBef>
                <a:spcPts val="0"/>
              </a:spcBef>
              <a:spcAft>
                <a:spcPts val="0"/>
              </a:spcAft>
              <a:buClr>
                <a:schemeClr val="dk1"/>
              </a:buClr>
              <a:buSzPts val="1200"/>
              <a:buFont typeface="Calibri"/>
              <a:buAutoNum type="arabicParenR"/>
            </a:pPr>
            <a:r>
              <a:rPr lang="en-CA"/>
              <a:t>Think about your experience, try and rate it, and write down your thoughts while comparing to other wiens you have had in the past.</a:t>
            </a:r>
            <a:endParaRPr/>
          </a:p>
          <a:p>
            <a:pPr indent="-152400" lvl="0" marL="228600" rtl="0" algn="l">
              <a:spcBef>
                <a:spcPts val="0"/>
              </a:spcBef>
              <a:spcAft>
                <a:spcPts val="0"/>
              </a:spcAft>
              <a:buClr>
                <a:schemeClr val="dk1"/>
              </a:buClr>
              <a:buSzPts val="1200"/>
              <a:buFont typeface="Calibri"/>
              <a:buNone/>
            </a:pPr>
            <a:r>
              <a:t/>
            </a:r>
            <a:endParaRPr/>
          </a:p>
          <a:p>
            <a:pPr indent="-152400" lvl="0" marL="228600" rtl="0" algn="l">
              <a:spcBef>
                <a:spcPts val="0"/>
              </a:spcBef>
              <a:spcAft>
                <a:spcPts val="0"/>
              </a:spcAft>
              <a:buClr>
                <a:schemeClr val="dk1"/>
              </a:buClr>
              <a:buSzPts val="1200"/>
              <a:buFont typeface="Calibri"/>
              <a:buNone/>
            </a:pPr>
            <a:r>
              <a:t/>
            </a:r>
            <a:endParaRPr/>
          </a:p>
        </p:txBody>
      </p:sp>
      <p:sp>
        <p:nvSpPr>
          <p:cNvPr id="154" name="Google Shape;15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10.png"/><Relationship Id="rId5"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health.gov/dietaryguidelines/2015/" TargetMode="External"/><Relationship Id="rId4" Type="http://schemas.openxmlformats.org/officeDocument/2006/relationships/hyperlink" Target="https://health.gov/dietaryguidelines/2015/" TargetMode="External"/><Relationship Id="rId5" Type="http://schemas.openxmlformats.org/officeDocument/2006/relationships/hyperlink" Target="https://www.indeed.com/jobs?q=Fermentation+Engineer+&amp;l=" TargetMode="External"/><Relationship Id="rId6" Type="http://schemas.openxmlformats.org/officeDocument/2006/relationships/hyperlink" Target="https://media1.giphy.com/media/YnkMcHgNIMW4Yfmjxr/giphy.gif?cid=790b761172eff95445b3d9529f1ded84a20cb03439cf6262&amp;rid=giphy.gi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2.jpg"/><Relationship Id="rId5" Type="http://schemas.openxmlformats.org/officeDocument/2006/relationships/image" Target="../media/image8.jpg"/><Relationship Id="rId6" Type="http://schemas.openxmlformats.org/officeDocument/2006/relationships/image" Target="../media/image19.jp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0000"/>
          </a:blip>
          <a:stretch>
            <a:fillRect/>
          </a:stretch>
        </a:blipFill>
      </p:bgPr>
    </p:bg>
    <p:spTree>
      <p:nvGrpSpPr>
        <p:cNvPr id="88" name="Shape 88"/>
        <p:cNvGrpSpPr/>
        <p:nvPr/>
      </p:nvGrpSpPr>
      <p:grpSpPr>
        <a:xfrm>
          <a:off x="0" y="0"/>
          <a:ext cx="0" cy="0"/>
          <a:chOff x="0" y="0"/>
          <a:chExt cx="0" cy="0"/>
        </a:xfrm>
      </p:grpSpPr>
      <p:sp>
        <p:nvSpPr>
          <p:cNvPr id="89" name="Google Shape;89;p13"/>
          <p:cNvSpPr txBox="1"/>
          <p:nvPr/>
        </p:nvSpPr>
        <p:spPr>
          <a:xfrm>
            <a:off x="1698172" y="1688840"/>
            <a:ext cx="5505061" cy="35086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CA" sz="3600" u="none" cap="none" strike="noStrike">
                <a:solidFill>
                  <a:schemeClr val="dk1"/>
                </a:solidFill>
                <a:latin typeface="Verdana"/>
                <a:ea typeface="Verdana"/>
                <a:cs typeface="Verdana"/>
                <a:sym typeface="Verdana"/>
              </a:rPr>
              <a:t>Introduction to Wine Tasting</a:t>
            </a:r>
            <a:endParaRPr/>
          </a:p>
          <a:p>
            <a:pPr indent="0" lvl="0" marL="0" marR="0" rtl="0" algn="ctr">
              <a:spcBef>
                <a:spcPts val="0"/>
              </a:spcBef>
              <a:spcAft>
                <a:spcPts val="0"/>
              </a:spcAft>
              <a:buNone/>
            </a:pPr>
            <a:r>
              <a:t/>
            </a:r>
            <a:endParaRPr b="0" i="0" sz="3600" u="none" cap="none" strike="noStrike">
              <a:solidFill>
                <a:schemeClr val="dk1"/>
              </a:solidFill>
              <a:latin typeface="Verdana"/>
              <a:ea typeface="Verdana"/>
              <a:cs typeface="Verdana"/>
              <a:sym typeface="Verdana"/>
            </a:endParaRPr>
          </a:p>
          <a:p>
            <a:pPr indent="0" lvl="0" marL="0" marR="0" rtl="0" algn="ctr">
              <a:spcBef>
                <a:spcPts val="0"/>
              </a:spcBef>
              <a:spcAft>
                <a:spcPts val="0"/>
              </a:spcAft>
              <a:buNone/>
            </a:pPr>
            <a:r>
              <a:t/>
            </a:r>
            <a:endParaRPr b="0" i="0" sz="36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CA" sz="1800" u="none" cap="none" strike="noStrike">
                <a:solidFill>
                  <a:schemeClr val="dk1"/>
                </a:solidFill>
                <a:latin typeface="Verdana"/>
                <a:ea typeface="Verdana"/>
                <a:cs typeface="Verdana"/>
                <a:sym typeface="Verdana"/>
              </a:rPr>
              <a:t>John Alexandre Weilenmann</a:t>
            </a:r>
            <a:endParaRPr/>
          </a:p>
          <a:p>
            <a:pPr indent="0" lvl="0" marL="0" marR="0" rtl="0" algn="l">
              <a:spcBef>
                <a:spcPts val="0"/>
              </a:spcBef>
              <a:spcAft>
                <a:spcPts val="0"/>
              </a:spcAft>
              <a:buNone/>
            </a:pPr>
            <a:r>
              <a:rPr lang="en-CA" sz="1800">
                <a:solidFill>
                  <a:schemeClr val="dk1"/>
                </a:solidFill>
                <a:latin typeface="Verdana"/>
                <a:ea typeface="Verdana"/>
                <a:cs typeface="Verdana"/>
                <a:sym typeface="Verdana"/>
              </a:rPr>
              <a:t>B.Eng. Bioresource</a:t>
            </a:r>
            <a:endParaRPr/>
          </a:p>
          <a:p>
            <a:pPr indent="0" lvl="0" marL="0" marR="0" rtl="0" algn="l">
              <a:spcBef>
                <a:spcPts val="0"/>
              </a:spcBef>
              <a:spcAft>
                <a:spcPts val="0"/>
              </a:spcAft>
              <a:buNone/>
            </a:pPr>
            <a:r>
              <a:rPr lang="en-CA" sz="1800">
                <a:solidFill>
                  <a:schemeClr val="dk1"/>
                </a:solidFill>
                <a:latin typeface="Verdana"/>
                <a:ea typeface="Verdana"/>
                <a:cs typeface="Verdana"/>
                <a:sym typeface="Verdana"/>
              </a:rPr>
              <a:t>M.Sc. Thesis Candidate Bioresource</a:t>
            </a:r>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70" name="Shape 170"/>
        <p:cNvGrpSpPr/>
        <p:nvPr/>
      </p:nvGrpSpPr>
      <p:grpSpPr>
        <a:xfrm>
          <a:off x="0" y="0"/>
          <a:ext cx="0" cy="0"/>
          <a:chOff x="0" y="0"/>
          <a:chExt cx="0" cy="0"/>
        </a:xfrm>
      </p:grpSpPr>
      <p:pic>
        <p:nvPicPr>
          <p:cNvPr id="171" name="Google Shape;171;p22"/>
          <p:cNvPicPr preferRelativeResize="0"/>
          <p:nvPr>
            <p:ph idx="1" type="body"/>
          </p:nvPr>
        </p:nvPicPr>
        <p:blipFill rotWithShape="1">
          <a:blip r:embed="rId4">
            <a:alphaModFix/>
          </a:blip>
          <a:srcRect b="0" l="0" r="0" t="0"/>
          <a:stretch/>
        </p:blipFill>
        <p:spPr>
          <a:xfrm>
            <a:off x="7882811" y="305595"/>
            <a:ext cx="4309189" cy="6417180"/>
          </a:xfrm>
          <a:prstGeom prst="rect">
            <a:avLst/>
          </a:prstGeom>
          <a:noFill/>
          <a:ln>
            <a:noFill/>
          </a:ln>
        </p:spPr>
      </p:pic>
      <p:sp>
        <p:nvSpPr>
          <p:cNvPr id="172" name="Google Shape;172;p22"/>
          <p:cNvSpPr txBox="1"/>
          <p:nvPr/>
        </p:nvSpPr>
        <p:spPr>
          <a:xfrm>
            <a:off x="67328" y="305595"/>
            <a:ext cx="6892211"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Calibri"/>
              <a:buNone/>
            </a:pPr>
            <a:r>
              <a:rPr lang="en-CA" sz="3600">
                <a:solidFill>
                  <a:schemeClr val="dk1"/>
                </a:solidFill>
                <a:latin typeface="Calibri"/>
                <a:ea typeface="Calibri"/>
                <a:cs typeface="Calibri"/>
                <a:sym typeface="Calibri"/>
              </a:rPr>
              <a:t>Bioresource Engineering Jobs</a:t>
            </a:r>
            <a:endParaRPr/>
          </a:p>
        </p:txBody>
      </p:sp>
      <p:pic>
        <p:nvPicPr>
          <p:cNvPr id="173" name="Google Shape;173;p22"/>
          <p:cNvPicPr preferRelativeResize="0"/>
          <p:nvPr/>
        </p:nvPicPr>
        <p:blipFill rotWithShape="1">
          <a:blip r:embed="rId5">
            <a:alphaModFix/>
          </a:blip>
          <a:srcRect b="0" l="0" r="0" t="0"/>
          <a:stretch/>
        </p:blipFill>
        <p:spPr>
          <a:xfrm>
            <a:off x="0" y="5046140"/>
            <a:ext cx="2415813" cy="1811860"/>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References</a:t>
            </a:r>
            <a:endParaRPr/>
          </a:p>
        </p:txBody>
      </p:sp>
      <p:sp>
        <p:nvSpPr>
          <p:cNvPr id="179" name="Google Shape;17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1) Puckette, M., &amp; Hammack, J. (2018). </a:t>
            </a:r>
            <a:r>
              <a:rPr i="1" lang="en-CA"/>
              <a:t>Wine folly: the master guide</a:t>
            </a:r>
            <a:r>
              <a:rPr lang="en-CA"/>
              <a:t>. New York: Avery, an imprint of Penguin Random House.</a:t>
            </a:r>
            <a:endParaRPr/>
          </a:p>
          <a:p>
            <a:pPr indent="-228600" lvl="0" marL="228600" rtl="0" algn="l">
              <a:lnSpc>
                <a:spcPct val="90000"/>
              </a:lnSpc>
              <a:spcBef>
                <a:spcPts val="1000"/>
              </a:spcBef>
              <a:spcAft>
                <a:spcPts val="0"/>
              </a:spcAft>
              <a:buClr>
                <a:schemeClr val="dk1"/>
              </a:buClr>
              <a:buSzPts val="2800"/>
              <a:buChar char="•"/>
            </a:pPr>
            <a:r>
              <a:rPr lang="en-CA"/>
              <a:t>2) US Department of Health and Human Services and US Department of Agriculture. </a:t>
            </a:r>
            <a:r>
              <a:rPr i="1" lang="en-CA" u="sng">
                <a:solidFill>
                  <a:schemeClr val="hlink"/>
                </a:solidFill>
                <a:hlinkClick r:id="rId3"/>
              </a:rPr>
              <a:t>2015–2020 Dietary Guidelines for Americans</a:t>
            </a:r>
            <a:r>
              <a:rPr lang="en-CA" u="sng">
                <a:solidFill>
                  <a:schemeClr val="hlink"/>
                </a:solidFill>
                <a:hlinkClick r:id="rId4"/>
              </a:rPr>
              <a:t>external icon</a:t>
            </a:r>
            <a:r>
              <a:rPr i="1" lang="en-CA"/>
              <a:t>.</a:t>
            </a:r>
            <a:r>
              <a:rPr lang="en-CA"/>
              <a:t> 8th ed. Washington, DC: US Dept of Health and Human Services and US Dept of Agriculture; 2015.</a:t>
            </a:r>
            <a:endParaRPr/>
          </a:p>
          <a:p>
            <a:pPr indent="-228600" lvl="0" marL="228600" rtl="0" algn="l">
              <a:lnSpc>
                <a:spcPct val="90000"/>
              </a:lnSpc>
              <a:spcBef>
                <a:spcPts val="1000"/>
              </a:spcBef>
              <a:spcAft>
                <a:spcPts val="0"/>
              </a:spcAft>
              <a:buClr>
                <a:schemeClr val="dk1"/>
              </a:buClr>
              <a:buSzPts val="2800"/>
              <a:buChar char="•"/>
            </a:pPr>
            <a:r>
              <a:rPr lang="en-CA" u="sng">
                <a:solidFill>
                  <a:schemeClr val="hlink"/>
                </a:solidFill>
                <a:hlinkClick r:id="rId5"/>
              </a:rPr>
              <a:t>https://www.indeed.com/jobs?q=Fermentation+Engineer+&amp;l=</a:t>
            </a:r>
            <a:endParaRPr/>
          </a:p>
          <a:p>
            <a:pPr indent="-228600" lvl="0" marL="228600" rtl="0" algn="l">
              <a:lnSpc>
                <a:spcPct val="90000"/>
              </a:lnSpc>
              <a:spcBef>
                <a:spcPts val="1000"/>
              </a:spcBef>
              <a:spcAft>
                <a:spcPts val="0"/>
              </a:spcAft>
              <a:buClr>
                <a:schemeClr val="dk1"/>
              </a:buClr>
              <a:buSzPts val="2800"/>
              <a:buChar char="•"/>
            </a:pPr>
            <a:r>
              <a:rPr lang="en-CA" u="sng">
                <a:solidFill>
                  <a:schemeClr val="hlink"/>
                </a:solidFill>
                <a:hlinkClick r:id="rId6"/>
              </a:rPr>
              <a:t>https://media1.giphy.com/media/YnkMcHgNIMW4Yfmjxr/giphy.gif?cid=790b761172eff95445b3d9529f1ded84a20cb03439cf6262&amp;rid=giphy.gif</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type="ctrTitle"/>
          </p:nvPr>
        </p:nvSpPr>
        <p:spPr>
          <a:xfrm>
            <a:off x="0" y="453451"/>
            <a:ext cx="4488024" cy="80943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What Is Wine?</a:t>
            </a:r>
            <a:endParaRPr/>
          </a:p>
        </p:txBody>
      </p:sp>
      <p:sp>
        <p:nvSpPr>
          <p:cNvPr id="95" name="Google Shape;95;p14"/>
          <p:cNvSpPr txBox="1"/>
          <p:nvPr>
            <p:ph idx="1" type="subTitle"/>
          </p:nvPr>
        </p:nvSpPr>
        <p:spPr>
          <a:xfrm>
            <a:off x="0" y="1587224"/>
            <a:ext cx="6494106" cy="5186799"/>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lang="en-CA" sz="2800"/>
              <a:t>Wine is an alcoholic beverage made from fermenting grapes</a:t>
            </a:r>
            <a:endParaRPr/>
          </a:p>
          <a:p>
            <a:pPr indent="0" lvl="0" marL="0" rtl="0" algn="l">
              <a:lnSpc>
                <a:spcPct val="90000"/>
              </a:lnSpc>
              <a:spcBef>
                <a:spcPts val="1000"/>
              </a:spcBef>
              <a:spcAft>
                <a:spcPts val="0"/>
              </a:spcAft>
              <a:buClr>
                <a:schemeClr val="dk1"/>
              </a:buClr>
              <a:buSzPts val="2800"/>
              <a:buNone/>
            </a:pPr>
            <a:r>
              <a:t/>
            </a:r>
            <a:endParaRPr sz="2800"/>
          </a:p>
          <a:p>
            <a:pPr indent="-342900" lvl="0" marL="342900" rtl="0" algn="l">
              <a:lnSpc>
                <a:spcPct val="90000"/>
              </a:lnSpc>
              <a:spcBef>
                <a:spcPts val="1000"/>
              </a:spcBef>
              <a:spcAft>
                <a:spcPts val="0"/>
              </a:spcAft>
              <a:buClr>
                <a:schemeClr val="dk1"/>
              </a:buClr>
              <a:buSzPts val="2800"/>
              <a:buFont typeface="Arial"/>
              <a:buChar char="•"/>
            </a:pPr>
            <a:r>
              <a:rPr i="1" lang="en-CA" sz="2800"/>
              <a:t>Vitis Vinifera </a:t>
            </a:r>
            <a:r>
              <a:rPr lang="en-CA" sz="2800"/>
              <a:t>the original grape vine</a:t>
            </a:r>
            <a:endParaRPr/>
          </a:p>
          <a:p>
            <a:pPr indent="-165100" lvl="0" marL="342900" rtl="0" algn="l">
              <a:lnSpc>
                <a:spcPct val="90000"/>
              </a:lnSpc>
              <a:spcBef>
                <a:spcPts val="1000"/>
              </a:spcBef>
              <a:spcAft>
                <a:spcPts val="0"/>
              </a:spcAft>
              <a:buClr>
                <a:schemeClr val="dk1"/>
              </a:buClr>
              <a:buSzPts val="2800"/>
              <a:buFont typeface="Arial"/>
              <a:buNone/>
            </a:pPr>
            <a:r>
              <a:t/>
            </a:r>
            <a:endParaRPr sz="2800"/>
          </a:p>
          <a:p>
            <a:pPr indent="-342900" lvl="0" marL="342900" rtl="0" algn="l">
              <a:lnSpc>
                <a:spcPct val="90000"/>
              </a:lnSpc>
              <a:spcBef>
                <a:spcPts val="1000"/>
              </a:spcBef>
              <a:spcAft>
                <a:spcPts val="0"/>
              </a:spcAft>
              <a:buClr>
                <a:schemeClr val="dk1"/>
              </a:buClr>
              <a:buSzPts val="2800"/>
              <a:buFont typeface="Arial"/>
              <a:buChar char="•"/>
            </a:pPr>
            <a:r>
              <a:rPr lang="en-CA" sz="2800"/>
              <a:t>Grape wines are woody perennial plants that produce sweet/tart grapes depending on climate</a:t>
            </a:r>
            <a:endParaRPr/>
          </a:p>
          <a:p>
            <a:pPr indent="-165100" lvl="0" marL="342900" rtl="0" algn="l">
              <a:lnSpc>
                <a:spcPct val="90000"/>
              </a:lnSpc>
              <a:spcBef>
                <a:spcPts val="1000"/>
              </a:spcBef>
              <a:spcAft>
                <a:spcPts val="0"/>
              </a:spcAft>
              <a:buClr>
                <a:schemeClr val="dk1"/>
              </a:buClr>
              <a:buSzPts val="2800"/>
              <a:buFont typeface="Arial"/>
              <a:buNone/>
            </a:pPr>
            <a:r>
              <a:t/>
            </a:r>
            <a:endParaRPr sz="2800"/>
          </a:p>
          <a:p>
            <a:pPr indent="-342900" lvl="0" marL="342900" rtl="0" algn="l">
              <a:lnSpc>
                <a:spcPct val="90000"/>
              </a:lnSpc>
              <a:spcBef>
                <a:spcPts val="1000"/>
              </a:spcBef>
              <a:spcAft>
                <a:spcPts val="0"/>
              </a:spcAft>
              <a:buClr>
                <a:schemeClr val="dk1"/>
              </a:buClr>
              <a:buSzPts val="2800"/>
              <a:buFont typeface="Arial"/>
              <a:buChar char="•"/>
            </a:pPr>
            <a:r>
              <a:rPr lang="en-CA" sz="2800"/>
              <a:t>Wine grapes much smaller and sweeter then table grapes</a:t>
            </a:r>
            <a:endParaRPr/>
          </a:p>
          <a:p>
            <a:pPr indent="-190500" lvl="0" marL="342900" rtl="0" algn="l">
              <a:lnSpc>
                <a:spcPct val="90000"/>
              </a:lnSpc>
              <a:spcBef>
                <a:spcPts val="1000"/>
              </a:spcBef>
              <a:spcAft>
                <a:spcPts val="0"/>
              </a:spcAft>
              <a:buClr>
                <a:schemeClr val="dk1"/>
              </a:buClr>
              <a:buSzPts val="2400"/>
              <a:buFont typeface="Arial"/>
              <a:buNone/>
            </a:pPr>
            <a:r>
              <a:t/>
            </a:r>
            <a:endParaRPr/>
          </a:p>
          <a:p>
            <a:pPr indent="-190500" lvl="0" marL="342900" rtl="0" algn="l">
              <a:lnSpc>
                <a:spcPct val="90000"/>
              </a:lnSpc>
              <a:spcBef>
                <a:spcPts val="1000"/>
              </a:spcBef>
              <a:spcAft>
                <a:spcPts val="0"/>
              </a:spcAft>
              <a:buClr>
                <a:schemeClr val="dk1"/>
              </a:buClr>
              <a:buSzPts val="2400"/>
              <a:buFont typeface="Arial"/>
              <a:buNone/>
            </a:pPr>
            <a:r>
              <a:t/>
            </a:r>
            <a:endParaRPr/>
          </a:p>
          <a:p>
            <a:pPr indent="-190500" lvl="0" marL="342900" rtl="0" algn="l">
              <a:lnSpc>
                <a:spcPct val="90000"/>
              </a:lnSpc>
              <a:spcBef>
                <a:spcPts val="1000"/>
              </a:spcBef>
              <a:spcAft>
                <a:spcPts val="0"/>
              </a:spcAft>
              <a:buClr>
                <a:schemeClr val="dk1"/>
              </a:buClr>
              <a:buSzPts val="2400"/>
              <a:buFont typeface="Arial"/>
              <a:buNone/>
            </a:pPr>
            <a:r>
              <a:t/>
            </a:r>
            <a:endParaRPr/>
          </a:p>
        </p:txBody>
      </p:sp>
      <p:pic>
        <p:nvPicPr>
          <p:cNvPr descr="Image result for caveman" id="96" name="Google Shape;96;p14"/>
          <p:cNvPicPr preferRelativeResize="0"/>
          <p:nvPr/>
        </p:nvPicPr>
        <p:blipFill rotWithShape="1">
          <a:blip r:embed="rId4">
            <a:alphaModFix/>
          </a:blip>
          <a:srcRect b="0" l="0" r="0" t="0"/>
          <a:stretch/>
        </p:blipFill>
        <p:spPr>
          <a:xfrm>
            <a:off x="10741648" y="5715491"/>
            <a:ext cx="1450352" cy="1142509"/>
          </a:xfrm>
          <a:prstGeom prst="rect">
            <a:avLst/>
          </a:prstGeom>
          <a:noFill/>
          <a:ln>
            <a:noFill/>
          </a:ln>
        </p:spPr>
      </p:pic>
      <p:sp>
        <p:nvSpPr>
          <p:cNvPr id="97" name="Google Shape;97;p14"/>
          <p:cNvSpPr txBox="1"/>
          <p:nvPr/>
        </p:nvSpPr>
        <p:spPr>
          <a:xfrm>
            <a:off x="9166579" y="4506686"/>
            <a:ext cx="302542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Wine was first used by humans in the Caucasus region 10000 years ago!!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01" name="Shape 101"/>
        <p:cNvGrpSpPr/>
        <p:nvPr/>
      </p:nvGrpSpPr>
      <p:grpSpPr>
        <a:xfrm>
          <a:off x="0" y="0"/>
          <a:ext cx="0" cy="0"/>
          <a:chOff x="0" y="0"/>
          <a:chExt cx="0" cy="0"/>
        </a:xfrm>
      </p:grpSpPr>
      <p:sp>
        <p:nvSpPr>
          <p:cNvPr id="102" name="Google Shape;102;p15"/>
          <p:cNvSpPr txBox="1"/>
          <p:nvPr/>
        </p:nvSpPr>
        <p:spPr>
          <a:xfrm>
            <a:off x="0" y="1587224"/>
            <a:ext cx="8207022" cy="5095797"/>
          </a:xfrm>
          <a:prstGeom prst="rect">
            <a:avLst/>
          </a:prstGeom>
          <a:noFill/>
          <a:ln>
            <a:noFill/>
          </a:ln>
        </p:spPr>
        <p:txBody>
          <a:bodyPr anchorCtr="0" anchor="t" bIns="45700" lIns="91425" spcFirstLastPara="1" rIns="91425" wrap="square" tIns="45700">
            <a:noAutofit/>
          </a:bodyPr>
          <a:lstStyle/>
          <a:p>
            <a:pPr indent="-342900" lvl="0" marL="342900" marR="0" rtl="0" algn="l">
              <a:lnSpc>
                <a:spcPct val="70000"/>
              </a:lnSpc>
              <a:spcBef>
                <a:spcPts val="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Water</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Ethanol</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Acids : Tartaric, Malic, Citric…</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Amino Acids</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Esters</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Minerals: Ca, Mg, Na, Fe</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Phenols: Tannins, anthocyanins, flavanols</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Sugar</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Acetaldehyde</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Glycerol</a:t>
            </a:r>
            <a:endParaRPr/>
          </a:p>
          <a:p>
            <a:pPr indent="-342900" lvl="0" marL="342900" marR="0" rtl="0" algn="l">
              <a:lnSpc>
                <a:spcPct val="70000"/>
              </a:lnSpc>
              <a:spcBef>
                <a:spcPts val="1000"/>
              </a:spcBef>
              <a:spcAft>
                <a:spcPts val="0"/>
              </a:spcAft>
              <a:buClr>
                <a:schemeClr val="dk1"/>
              </a:buClr>
              <a:buSzPts val="2775"/>
              <a:buFont typeface="Arial"/>
              <a:buChar char="•"/>
            </a:pPr>
            <a:r>
              <a:rPr lang="en-CA" sz="2775">
                <a:solidFill>
                  <a:schemeClr val="dk1"/>
                </a:solidFill>
                <a:latin typeface="Calibri"/>
                <a:ea typeface="Calibri"/>
                <a:cs typeface="Calibri"/>
                <a:sym typeface="Calibri"/>
              </a:rPr>
              <a:t>Sulfites</a:t>
            </a:r>
            <a:endParaRPr/>
          </a:p>
          <a:p>
            <a:pPr indent="0" lvl="0" marL="0" marR="0" rtl="0" algn="l">
              <a:lnSpc>
                <a:spcPct val="70000"/>
              </a:lnSpc>
              <a:spcBef>
                <a:spcPts val="1000"/>
              </a:spcBef>
              <a:spcAft>
                <a:spcPts val="0"/>
              </a:spcAft>
              <a:buClr>
                <a:schemeClr val="dk1"/>
              </a:buClr>
              <a:buSzPts val="2590"/>
              <a:buFont typeface="Arial"/>
              <a:buNone/>
            </a:pPr>
            <a:r>
              <a:t/>
            </a:r>
            <a:endParaRPr sz="2590">
              <a:solidFill>
                <a:schemeClr val="dk1"/>
              </a:solidFill>
              <a:latin typeface="Calibri"/>
              <a:ea typeface="Calibri"/>
              <a:cs typeface="Calibri"/>
              <a:sym typeface="Calibri"/>
            </a:endParaRPr>
          </a:p>
          <a:p>
            <a:pPr indent="-178435" lvl="0" marL="342900" marR="0" rtl="0" algn="l">
              <a:lnSpc>
                <a:spcPct val="70000"/>
              </a:lnSpc>
              <a:spcBef>
                <a:spcPts val="1000"/>
              </a:spcBef>
              <a:spcAft>
                <a:spcPts val="0"/>
              </a:spcAft>
              <a:buClr>
                <a:schemeClr val="dk1"/>
              </a:buClr>
              <a:buSzPts val="2590"/>
              <a:buFont typeface="Arial"/>
              <a:buNone/>
            </a:pPr>
            <a:r>
              <a:t/>
            </a:r>
            <a:endParaRPr sz="2590">
              <a:solidFill>
                <a:schemeClr val="dk1"/>
              </a:solidFill>
              <a:latin typeface="Calibri"/>
              <a:ea typeface="Calibri"/>
              <a:cs typeface="Calibri"/>
              <a:sym typeface="Calibri"/>
            </a:endParaRPr>
          </a:p>
          <a:p>
            <a:pPr indent="-178435" lvl="0" marL="342900" marR="0" rtl="0" algn="l">
              <a:lnSpc>
                <a:spcPct val="70000"/>
              </a:lnSpc>
              <a:spcBef>
                <a:spcPts val="1000"/>
              </a:spcBef>
              <a:spcAft>
                <a:spcPts val="0"/>
              </a:spcAft>
              <a:buClr>
                <a:schemeClr val="dk1"/>
              </a:buClr>
              <a:buSzPts val="2590"/>
              <a:buFont typeface="Arial"/>
              <a:buNone/>
            </a:pPr>
            <a:r>
              <a:t/>
            </a:r>
            <a:endParaRPr sz="2590">
              <a:solidFill>
                <a:schemeClr val="dk1"/>
              </a:solidFill>
              <a:latin typeface="Calibri"/>
              <a:ea typeface="Calibri"/>
              <a:cs typeface="Calibri"/>
              <a:sym typeface="Calibri"/>
            </a:endParaRPr>
          </a:p>
        </p:txBody>
      </p:sp>
      <p:sp>
        <p:nvSpPr>
          <p:cNvPr id="103" name="Google Shape;103;p15"/>
          <p:cNvSpPr txBox="1"/>
          <p:nvPr/>
        </p:nvSpPr>
        <p:spPr>
          <a:xfrm>
            <a:off x="0" y="532473"/>
            <a:ext cx="4488024" cy="809436"/>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3630"/>
              <a:buFont typeface="Calibri"/>
              <a:buNone/>
            </a:pPr>
            <a:r>
              <a:rPr lang="en-CA" sz="3630">
                <a:solidFill>
                  <a:schemeClr val="dk1"/>
                </a:solidFill>
                <a:latin typeface="Calibri"/>
                <a:ea typeface="Calibri"/>
                <a:cs typeface="Calibri"/>
                <a:sym typeface="Calibri"/>
              </a:rPr>
              <a:t>What makes up wine? </a:t>
            </a:r>
            <a:endParaRPr/>
          </a:p>
        </p:txBody>
      </p:sp>
      <p:sp>
        <p:nvSpPr>
          <p:cNvPr id="104" name="Google Shape;104;p15"/>
          <p:cNvSpPr txBox="1"/>
          <p:nvPr/>
        </p:nvSpPr>
        <p:spPr>
          <a:xfrm>
            <a:off x="7586133" y="5030296"/>
            <a:ext cx="4605867"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The American Dietary Guidelines state that 15 drinks  a week for men and 8 drinks a week for women is what constitutes heavy drinking, below that your enzymes do most of the work!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healthy" id="105" name="Google Shape;105;p15"/>
          <p:cNvPicPr preferRelativeResize="0"/>
          <p:nvPr/>
        </p:nvPicPr>
        <p:blipFill rotWithShape="1">
          <a:blip r:embed="rId4">
            <a:alphaModFix/>
          </a:blip>
          <a:srcRect b="0" l="0" r="0" t="0"/>
          <a:stretch/>
        </p:blipFill>
        <p:spPr>
          <a:xfrm>
            <a:off x="6453518" y="5685895"/>
            <a:ext cx="1132615" cy="997126"/>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10" name="Shape 110"/>
        <p:cNvGrpSpPr/>
        <p:nvPr/>
      </p:nvGrpSpPr>
      <p:grpSpPr>
        <a:xfrm>
          <a:off x="0" y="0"/>
          <a:ext cx="0" cy="0"/>
          <a:chOff x="0" y="0"/>
          <a:chExt cx="0" cy="0"/>
        </a:xfrm>
      </p:grpSpPr>
      <p:sp>
        <p:nvSpPr>
          <p:cNvPr id="111" name="Google Shape;111;p16"/>
          <p:cNvSpPr txBox="1"/>
          <p:nvPr>
            <p:ph type="title"/>
          </p:nvPr>
        </p:nvSpPr>
        <p:spPr>
          <a:xfrm>
            <a:off x="0" y="331259"/>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Traits: Body</a:t>
            </a:r>
            <a:endParaRPr/>
          </a:p>
        </p:txBody>
      </p:sp>
      <p:sp>
        <p:nvSpPr>
          <p:cNvPr id="112" name="Google Shape;112;p16"/>
          <p:cNvSpPr txBox="1"/>
          <p:nvPr>
            <p:ph idx="1" type="body"/>
          </p:nvPr>
        </p:nvSpPr>
        <p:spPr>
          <a:xfrm>
            <a:off x="0" y="1780469"/>
            <a:ext cx="6558844"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Combination of Tannins, Sweetness, Acidity, Alcohol and Carbonation</a:t>
            </a:r>
            <a:endParaRPr/>
          </a:p>
          <a:p>
            <a:pPr indent="-50800" lvl="0" marL="22860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Tannin +</a:t>
            </a:r>
            <a:endParaRPr/>
          </a:p>
          <a:p>
            <a:pPr indent="-228600" lvl="0" marL="228600" rtl="0" algn="l">
              <a:lnSpc>
                <a:spcPct val="9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Sweetness +</a:t>
            </a:r>
            <a:endParaRPr/>
          </a:p>
          <a:p>
            <a:pPr indent="-228600" lvl="0" marL="228600" rtl="0" algn="l">
              <a:lnSpc>
                <a:spcPct val="9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Acidity –</a:t>
            </a:r>
            <a:endParaRPr/>
          </a:p>
          <a:p>
            <a:pPr indent="-228600" lvl="0" marL="228600" rtl="0" algn="l">
              <a:lnSpc>
                <a:spcPct val="9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Alcohol Content +</a:t>
            </a:r>
            <a:endParaRPr/>
          </a:p>
          <a:p>
            <a:pPr indent="-228600" lvl="0" marL="228600" rtl="0" algn="l">
              <a:lnSpc>
                <a:spcPct val="9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Carbonation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13" name="Google Shape;113;p16"/>
          <p:cNvSpPr txBox="1"/>
          <p:nvPr/>
        </p:nvSpPr>
        <p:spPr>
          <a:xfrm>
            <a:off x="7586133" y="5116144"/>
            <a:ext cx="4605867"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An example of comparing a light-bodied beer to a full-bodied beer would be like comparing a Coors Light to a Guinness! Notice how one gives a very unsatisfying experience whereas the other rolls off the tongue.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beer" id="114" name="Google Shape;114;p16"/>
          <p:cNvPicPr preferRelativeResize="0"/>
          <p:nvPr/>
        </p:nvPicPr>
        <p:blipFill rotWithShape="1">
          <a:blip r:embed="rId4">
            <a:alphaModFix/>
          </a:blip>
          <a:srcRect b="0" l="0" r="0" t="0"/>
          <a:stretch/>
        </p:blipFill>
        <p:spPr>
          <a:xfrm>
            <a:off x="11119554" y="3668142"/>
            <a:ext cx="1072446" cy="162275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19" name="Shape 119"/>
        <p:cNvGrpSpPr/>
        <p:nvPr/>
      </p:nvGrpSpPr>
      <p:grpSpPr>
        <a:xfrm>
          <a:off x="0" y="0"/>
          <a:ext cx="0" cy="0"/>
          <a:chOff x="0" y="0"/>
          <a:chExt cx="0" cy="0"/>
        </a:xfrm>
      </p:grpSpPr>
      <p:sp>
        <p:nvSpPr>
          <p:cNvPr id="120" name="Google Shape;120;p17"/>
          <p:cNvSpPr txBox="1"/>
          <p:nvPr>
            <p:ph type="title"/>
          </p:nvPr>
        </p:nvSpPr>
        <p:spPr>
          <a:xfrm>
            <a:off x="0" y="25223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Traits: Sweetness</a:t>
            </a:r>
            <a:endParaRPr/>
          </a:p>
        </p:txBody>
      </p:sp>
      <p:sp>
        <p:nvSpPr>
          <p:cNvPr id="121" name="Google Shape;121;p17"/>
          <p:cNvSpPr txBox="1"/>
          <p:nvPr>
            <p:ph idx="1" type="body"/>
          </p:nvPr>
        </p:nvSpPr>
        <p:spPr>
          <a:xfrm>
            <a:off x="0" y="1780469"/>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Residual sugars from wine</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Yeast attenuation factor</a:t>
            </a:r>
            <a:endParaRPr/>
          </a:p>
          <a:p>
            <a:pPr indent="-50800" lvl="0" marL="22860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Classifications</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Bone-Dry</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Dry</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Off-Dry</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Medium Sweet</a:t>
            </a:r>
            <a:endParaRPr/>
          </a:p>
          <a:p>
            <a:pPr indent="-228600" lvl="0" marL="228600" rtl="0" algn="l">
              <a:lnSpc>
                <a:spcPct val="80000"/>
              </a:lnSpc>
              <a:spcBef>
                <a:spcPts val="1000"/>
              </a:spcBef>
              <a:spcAft>
                <a:spcPts val="0"/>
              </a:spcAft>
              <a:buClr>
                <a:schemeClr val="dk1"/>
              </a:buClr>
              <a:buSzPts val="2800"/>
              <a:buFont typeface="Arial"/>
              <a:buChar char="•"/>
            </a:pPr>
            <a:r>
              <a:rPr b="0" i="0" lang="en-CA" sz="2800" u="none" cap="none" strike="noStrike">
                <a:solidFill>
                  <a:schemeClr val="dk1"/>
                </a:solidFill>
                <a:latin typeface="Calibri"/>
                <a:ea typeface="Calibri"/>
                <a:cs typeface="Calibri"/>
                <a:sym typeface="Calibri"/>
              </a:rPr>
              <a:t>Sweet</a:t>
            </a:r>
            <a:endParaRPr/>
          </a:p>
          <a:p>
            <a:pPr indent="0" lvl="0" marL="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2" name="Google Shape;122;p17"/>
          <p:cNvSpPr/>
          <p:nvPr/>
        </p:nvSpPr>
        <p:spPr>
          <a:xfrm>
            <a:off x="7983793" y="5593198"/>
            <a:ext cx="4080387"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6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600">
                <a:solidFill>
                  <a:schemeClr val="dk1"/>
                </a:solidFill>
                <a:latin typeface="Calibri"/>
                <a:ea typeface="Calibri"/>
                <a:cs typeface="Calibri"/>
                <a:sym typeface="Calibri"/>
              </a:rPr>
              <a:t>Human are bad at tasting true sugar content, acidity and carbonation reduce are ability to detect it in a liquid. </a:t>
            </a:r>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3000"/>
          </a:blip>
          <a:stretch>
            <a:fillRect/>
          </a:stretch>
        </a:blipFill>
      </p:bgPr>
    </p:bg>
    <p:spTree>
      <p:nvGrpSpPr>
        <p:cNvPr id="127" name="Shape 127"/>
        <p:cNvGrpSpPr/>
        <p:nvPr/>
      </p:nvGrpSpPr>
      <p:grpSpPr>
        <a:xfrm>
          <a:off x="0" y="0"/>
          <a:ext cx="0" cy="0"/>
          <a:chOff x="0" y="0"/>
          <a:chExt cx="0" cy="0"/>
        </a:xfrm>
      </p:grpSpPr>
      <p:sp>
        <p:nvSpPr>
          <p:cNvPr id="128" name="Google Shape;128;p18"/>
          <p:cNvSpPr txBox="1"/>
          <p:nvPr>
            <p:ph type="title"/>
          </p:nvPr>
        </p:nvSpPr>
        <p:spPr>
          <a:xfrm>
            <a:off x="0" y="2053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Traits: Tannins</a:t>
            </a:r>
            <a:endParaRPr/>
          </a:p>
        </p:txBody>
      </p:sp>
      <p:sp>
        <p:nvSpPr>
          <p:cNvPr id="129" name="Google Shape;129;p18"/>
          <p:cNvSpPr txBox="1"/>
          <p:nvPr>
            <p:ph idx="1" type="body"/>
          </p:nvPr>
        </p:nvSpPr>
        <p:spPr>
          <a:xfrm>
            <a:off x="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000"/>
              <a:buChar char="•"/>
            </a:pPr>
            <a:r>
              <a:rPr lang="en-CA" sz="3000"/>
              <a:t>Polyphenols</a:t>
            </a:r>
            <a:endParaRPr/>
          </a:p>
          <a:p>
            <a:pPr indent="-228600" lvl="0" marL="228600" rtl="0" algn="l">
              <a:lnSpc>
                <a:spcPct val="90000"/>
              </a:lnSpc>
              <a:spcBef>
                <a:spcPts val="1000"/>
              </a:spcBef>
              <a:spcAft>
                <a:spcPts val="0"/>
              </a:spcAft>
              <a:buClr>
                <a:schemeClr val="dk1"/>
              </a:buClr>
              <a:buSzPts val="3000"/>
              <a:buChar char="•"/>
            </a:pPr>
            <a:r>
              <a:rPr lang="en-CA" sz="3000"/>
              <a:t>Catechin, Gallic Acid, Quercetin</a:t>
            </a:r>
            <a:endParaRPr/>
          </a:p>
          <a:p>
            <a:pPr indent="-228600" lvl="0" marL="228600" rtl="0" algn="l">
              <a:lnSpc>
                <a:spcPct val="90000"/>
              </a:lnSpc>
              <a:spcBef>
                <a:spcPts val="1000"/>
              </a:spcBef>
              <a:spcAft>
                <a:spcPts val="0"/>
              </a:spcAft>
              <a:buClr>
                <a:schemeClr val="dk1"/>
              </a:buClr>
              <a:buSzPts val="3000"/>
              <a:buChar char="•"/>
            </a:pPr>
            <a:r>
              <a:rPr lang="en-CA" sz="3000"/>
              <a:t>Inhibit cholesterol</a:t>
            </a:r>
            <a:endParaRPr/>
          </a:p>
          <a:p>
            <a:pPr indent="-228600" lvl="0" marL="228600" rtl="0" algn="l">
              <a:lnSpc>
                <a:spcPct val="90000"/>
              </a:lnSpc>
              <a:spcBef>
                <a:spcPts val="1000"/>
              </a:spcBef>
              <a:spcAft>
                <a:spcPts val="0"/>
              </a:spcAft>
              <a:buClr>
                <a:schemeClr val="dk1"/>
              </a:buClr>
              <a:buSzPts val="3000"/>
              <a:buChar char="•"/>
            </a:pPr>
            <a:r>
              <a:rPr lang="en-CA" sz="3000"/>
              <a:t>Antioxidants</a:t>
            </a:r>
            <a:endParaRPr/>
          </a:p>
          <a:p>
            <a:pPr indent="-38100" lvl="0" marL="228600" rtl="0" algn="l">
              <a:lnSpc>
                <a:spcPct val="90000"/>
              </a:lnSpc>
              <a:spcBef>
                <a:spcPts val="1000"/>
              </a:spcBef>
              <a:spcAft>
                <a:spcPts val="0"/>
              </a:spcAft>
              <a:buClr>
                <a:schemeClr val="dk1"/>
              </a:buClr>
              <a:buSzPts val="3000"/>
              <a:buNone/>
            </a:pPr>
            <a:r>
              <a:t/>
            </a:r>
            <a:endParaRPr sz="3000"/>
          </a:p>
          <a:p>
            <a:pPr indent="-228600" lvl="0" marL="228600" rtl="0" algn="l">
              <a:lnSpc>
                <a:spcPct val="90000"/>
              </a:lnSpc>
              <a:spcBef>
                <a:spcPts val="1000"/>
              </a:spcBef>
              <a:spcAft>
                <a:spcPts val="0"/>
              </a:spcAft>
              <a:buClr>
                <a:schemeClr val="dk1"/>
              </a:buClr>
              <a:buSzPts val="3000"/>
              <a:buChar char="•"/>
            </a:pPr>
            <a:r>
              <a:rPr lang="en-CA" sz="3000"/>
              <a:t>Bitter</a:t>
            </a:r>
            <a:endParaRPr/>
          </a:p>
          <a:p>
            <a:pPr indent="-228600" lvl="0" marL="228600" rtl="0" algn="l">
              <a:lnSpc>
                <a:spcPct val="90000"/>
              </a:lnSpc>
              <a:spcBef>
                <a:spcPts val="1000"/>
              </a:spcBef>
              <a:spcAft>
                <a:spcPts val="0"/>
              </a:spcAft>
              <a:buClr>
                <a:schemeClr val="dk1"/>
              </a:buClr>
              <a:buSzPts val="3000"/>
              <a:buChar char="•"/>
            </a:pPr>
            <a:r>
              <a:rPr lang="en-CA" sz="3000"/>
              <a:t>Astringent</a:t>
            </a:r>
            <a:endParaRPr/>
          </a:p>
          <a:p>
            <a:pPr indent="-228600" lvl="0" marL="228600" rtl="0" algn="l">
              <a:lnSpc>
                <a:spcPct val="90000"/>
              </a:lnSpc>
              <a:spcBef>
                <a:spcPts val="1000"/>
              </a:spcBef>
              <a:spcAft>
                <a:spcPts val="0"/>
              </a:spcAft>
              <a:buClr>
                <a:schemeClr val="dk1"/>
              </a:buClr>
              <a:buSzPts val="3000"/>
              <a:buChar char="•"/>
            </a:pPr>
            <a:r>
              <a:rPr lang="en-CA" sz="3000"/>
              <a:t>Intensity</a:t>
            </a:r>
            <a:endParaRPr/>
          </a:p>
          <a:p>
            <a:pPr indent="-228600" lvl="0" marL="228600" rtl="0" algn="l">
              <a:lnSpc>
                <a:spcPct val="90000"/>
              </a:lnSpc>
              <a:spcBef>
                <a:spcPts val="1000"/>
              </a:spcBef>
              <a:spcAft>
                <a:spcPts val="0"/>
              </a:spcAft>
              <a:buClr>
                <a:schemeClr val="dk1"/>
              </a:buClr>
              <a:buSzPts val="3000"/>
              <a:buChar char="•"/>
            </a:pPr>
            <a:r>
              <a:rPr lang="en-CA" sz="3000"/>
              <a:t>Length</a:t>
            </a:r>
            <a:endParaRPr/>
          </a:p>
        </p:txBody>
      </p:sp>
      <p:pic>
        <p:nvPicPr>
          <p:cNvPr descr="Image result for anthocyanin" id="130" name="Google Shape;130;p18"/>
          <p:cNvPicPr preferRelativeResize="0"/>
          <p:nvPr/>
        </p:nvPicPr>
        <p:blipFill rotWithShape="1">
          <a:blip r:embed="rId4">
            <a:alphaModFix/>
          </a:blip>
          <a:srcRect b="0" l="0" r="0" t="0"/>
          <a:stretch/>
        </p:blipFill>
        <p:spPr>
          <a:xfrm>
            <a:off x="7089423" y="849949"/>
            <a:ext cx="4639258" cy="2182504"/>
          </a:xfrm>
          <a:prstGeom prst="rect">
            <a:avLst/>
          </a:prstGeom>
          <a:noFill/>
          <a:ln>
            <a:noFill/>
          </a:ln>
        </p:spPr>
      </p:pic>
      <p:sp>
        <p:nvSpPr>
          <p:cNvPr id="131" name="Google Shape;131;p18"/>
          <p:cNvSpPr txBox="1"/>
          <p:nvPr/>
        </p:nvSpPr>
        <p:spPr>
          <a:xfrm>
            <a:off x="7723909" y="3167390"/>
            <a:ext cx="3629891"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2000">
                <a:solidFill>
                  <a:schemeClr val="dk1"/>
                </a:solidFill>
                <a:latin typeface="Calibri"/>
                <a:ea typeface="Calibri"/>
                <a:cs typeface="Calibri"/>
                <a:sym typeface="Calibri"/>
              </a:rPr>
              <a:t>Callistephin: Found in Pinot Noir and Cabernet Sauvignon</a:t>
            </a:r>
            <a:endParaRPr/>
          </a:p>
        </p:txBody>
      </p:sp>
      <p:sp>
        <p:nvSpPr>
          <p:cNvPr id="132" name="Google Shape;132;p18"/>
          <p:cNvSpPr txBox="1"/>
          <p:nvPr/>
        </p:nvSpPr>
        <p:spPr>
          <a:xfrm>
            <a:off x="7236178" y="5317067"/>
            <a:ext cx="4312355" cy="8598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8"/>
          <p:cNvSpPr txBox="1"/>
          <p:nvPr/>
        </p:nvSpPr>
        <p:spPr>
          <a:xfrm>
            <a:off x="8613422" y="5615712"/>
            <a:ext cx="3736624"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The healthiest wine you can buy is a young red wine as it still has most of the tannins present!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5000"/>
          </a:blip>
          <a:stretch>
            <a:fillRect/>
          </a:stretch>
        </a:blip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0" y="500062"/>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Traits: Acidity</a:t>
            </a:r>
            <a:endParaRPr/>
          </a:p>
        </p:txBody>
      </p:sp>
      <p:sp>
        <p:nvSpPr>
          <p:cNvPr id="140" name="Google Shape;140;p19"/>
          <p:cNvSpPr txBox="1"/>
          <p:nvPr>
            <p:ph idx="1" type="body"/>
          </p:nvPr>
        </p:nvSpPr>
        <p:spPr>
          <a:xfrm>
            <a:off x="0" y="1825624"/>
            <a:ext cx="5368413" cy="50323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pH range 3-4</a:t>
            </a:r>
            <a:endParaRPr/>
          </a:p>
          <a:p>
            <a:pPr indent="-228600" lvl="0" marL="228600" rtl="0" algn="l">
              <a:lnSpc>
                <a:spcPct val="90000"/>
              </a:lnSpc>
              <a:spcBef>
                <a:spcPts val="1000"/>
              </a:spcBef>
              <a:spcAft>
                <a:spcPts val="0"/>
              </a:spcAft>
              <a:buClr>
                <a:schemeClr val="dk1"/>
              </a:buClr>
              <a:buSzPts val="2800"/>
              <a:buChar char="•"/>
            </a:pPr>
            <a:r>
              <a:rPr lang="en-CA"/>
              <a:t>Hot regions –acid, </a:t>
            </a:r>
            <a:endParaRPr/>
          </a:p>
          <a:p>
            <a:pPr indent="-228600" lvl="0" marL="228600" rtl="0" algn="l">
              <a:lnSpc>
                <a:spcPct val="90000"/>
              </a:lnSpc>
              <a:spcBef>
                <a:spcPts val="1000"/>
              </a:spcBef>
              <a:spcAft>
                <a:spcPts val="0"/>
              </a:spcAft>
              <a:buClr>
                <a:schemeClr val="dk1"/>
              </a:buClr>
              <a:buSzPts val="2800"/>
              <a:buChar char="•"/>
            </a:pPr>
            <a:r>
              <a:rPr lang="en-CA"/>
              <a:t>Cold regions + acid</a:t>
            </a:r>
            <a:endParaRPr/>
          </a:p>
          <a:p>
            <a:pPr indent="-228600" lvl="0" marL="228600" rtl="0" algn="l">
              <a:lnSpc>
                <a:spcPct val="90000"/>
              </a:lnSpc>
              <a:spcBef>
                <a:spcPts val="1000"/>
              </a:spcBef>
              <a:spcAft>
                <a:spcPts val="0"/>
              </a:spcAft>
              <a:buClr>
                <a:schemeClr val="dk1"/>
              </a:buClr>
              <a:buSzPts val="2800"/>
              <a:buChar char="•"/>
            </a:pPr>
            <a:r>
              <a:rPr lang="en-CA"/>
              <a:t>4-12% total acids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CA"/>
              <a:t>High acidity: zesty, bright, tart, fresh</a:t>
            </a:r>
            <a:endParaRPr/>
          </a:p>
          <a:p>
            <a:pPr indent="-228600" lvl="0" marL="228600" rtl="0" algn="l">
              <a:lnSpc>
                <a:spcPct val="90000"/>
              </a:lnSpc>
              <a:spcBef>
                <a:spcPts val="1000"/>
              </a:spcBef>
              <a:spcAft>
                <a:spcPts val="0"/>
              </a:spcAft>
              <a:buClr>
                <a:schemeClr val="dk1"/>
              </a:buClr>
              <a:buSzPts val="2800"/>
              <a:buChar char="•"/>
            </a:pPr>
            <a:r>
              <a:rPr lang="en-CA"/>
              <a:t>Low acidity: soft, dull, flat.</a:t>
            </a:r>
            <a:endParaRPr/>
          </a:p>
          <a:p>
            <a:pPr indent="-228600" lvl="0" marL="228600" rtl="0" algn="l">
              <a:lnSpc>
                <a:spcPct val="90000"/>
              </a:lnSpc>
              <a:spcBef>
                <a:spcPts val="1000"/>
              </a:spcBef>
              <a:spcAft>
                <a:spcPts val="0"/>
              </a:spcAft>
              <a:buClr>
                <a:schemeClr val="dk1"/>
              </a:buClr>
              <a:buSzPts val="2800"/>
              <a:buChar char="•"/>
            </a:pPr>
            <a:r>
              <a:rPr lang="en-CA"/>
              <a:t>More acidity more stability!</a:t>
            </a:r>
            <a:endParaRPr/>
          </a:p>
        </p:txBody>
      </p:sp>
      <p:sp>
        <p:nvSpPr>
          <p:cNvPr id="141" name="Google Shape;141;p19"/>
          <p:cNvSpPr txBox="1"/>
          <p:nvPr/>
        </p:nvSpPr>
        <p:spPr>
          <a:xfrm>
            <a:off x="8613422" y="5615712"/>
            <a:ext cx="3736624"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 our taste receptors perceive hydrogen ions as the sour flavor.</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0" y="32579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Traits: Alcohol</a:t>
            </a:r>
            <a:endParaRPr/>
          </a:p>
        </p:txBody>
      </p:sp>
      <p:sp>
        <p:nvSpPr>
          <p:cNvPr id="148" name="Google Shape;148;p20"/>
          <p:cNvSpPr txBox="1"/>
          <p:nvPr>
            <p:ph idx="1" type="body"/>
          </p:nvPr>
        </p:nvSpPr>
        <p:spPr>
          <a:xfrm>
            <a:off x="0" y="1855121"/>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Alcohol tastes like</a:t>
            </a:r>
            <a:endParaRPr/>
          </a:p>
          <a:p>
            <a:pPr indent="-228600" lvl="0" marL="228600" rtl="0" algn="l">
              <a:lnSpc>
                <a:spcPct val="90000"/>
              </a:lnSpc>
              <a:spcBef>
                <a:spcPts val="1000"/>
              </a:spcBef>
              <a:spcAft>
                <a:spcPts val="0"/>
              </a:spcAft>
              <a:buClr>
                <a:schemeClr val="dk1"/>
              </a:buClr>
              <a:buSzPts val="2800"/>
              <a:buChar char="•"/>
            </a:pPr>
            <a:r>
              <a:rPr lang="en-CA"/>
              <a:t> Sweet</a:t>
            </a:r>
            <a:endParaRPr/>
          </a:p>
          <a:p>
            <a:pPr indent="-228600" lvl="0" marL="228600" rtl="0" algn="l">
              <a:lnSpc>
                <a:spcPct val="90000"/>
              </a:lnSpc>
              <a:spcBef>
                <a:spcPts val="1000"/>
              </a:spcBef>
              <a:spcAft>
                <a:spcPts val="0"/>
              </a:spcAft>
              <a:buClr>
                <a:schemeClr val="dk1"/>
              </a:buClr>
              <a:buSzPts val="2800"/>
              <a:buChar char="•"/>
            </a:pPr>
            <a:r>
              <a:rPr lang="en-CA"/>
              <a:t>Spicy</a:t>
            </a:r>
            <a:endParaRPr/>
          </a:p>
          <a:p>
            <a:pPr indent="-228600" lvl="0" marL="228600" rtl="0" algn="l">
              <a:lnSpc>
                <a:spcPct val="90000"/>
              </a:lnSpc>
              <a:spcBef>
                <a:spcPts val="1000"/>
              </a:spcBef>
              <a:spcAft>
                <a:spcPts val="0"/>
              </a:spcAft>
              <a:buClr>
                <a:schemeClr val="dk1"/>
              </a:buClr>
              <a:buSzPts val="2800"/>
              <a:buChar char="•"/>
            </a:pPr>
            <a:r>
              <a:rPr lang="en-CA"/>
              <a:t>Oily</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CA"/>
              <a:t>+Alcohol + Viscosity</a:t>
            </a:r>
            <a:endParaRPr/>
          </a:p>
          <a:p>
            <a:pPr indent="-228600" lvl="0" marL="228600" rtl="0" algn="l">
              <a:lnSpc>
                <a:spcPct val="90000"/>
              </a:lnSpc>
              <a:spcBef>
                <a:spcPts val="1000"/>
              </a:spcBef>
              <a:spcAft>
                <a:spcPts val="0"/>
              </a:spcAft>
              <a:buClr>
                <a:schemeClr val="dk1"/>
              </a:buClr>
              <a:buSzPts val="2800"/>
              <a:buChar char="•"/>
            </a:pPr>
            <a:r>
              <a:rPr lang="en-CA"/>
              <a:t>Grape sweetness = Alcohol</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49" name="Google Shape;149;p20"/>
          <p:cNvSpPr txBox="1"/>
          <p:nvPr/>
        </p:nvSpPr>
        <p:spPr>
          <a:xfrm>
            <a:off x="8328286" y="5810056"/>
            <a:ext cx="373662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a:solidFill>
                  <a:schemeClr val="dk1"/>
                </a:solidFill>
                <a:latin typeface="Calibri"/>
                <a:ea typeface="Calibri"/>
                <a:cs typeface="Calibri"/>
                <a:sym typeface="Calibri"/>
              </a:rPr>
              <a:t>Fun fact!</a:t>
            </a:r>
            <a:endParaRPr/>
          </a:p>
          <a:p>
            <a:pPr indent="0" lvl="0" marL="0" marR="0" rtl="0" algn="l">
              <a:spcBef>
                <a:spcPts val="0"/>
              </a:spcBef>
              <a:spcAft>
                <a:spcPts val="0"/>
              </a:spcAft>
              <a:buNone/>
            </a:pPr>
            <a:r>
              <a:rPr b="1" lang="en-CA" sz="1800">
                <a:solidFill>
                  <a:schemeClr val="dk1"/>
                </a:solidFill>
                <a:latin typeface="Calibri"/>
                <a:ea typeface="Calibri"/>
                <a:cs typeface="Calibri"/>
                <a:sym typeface="Calibri"/>
              </a:rPr>
              <a:t>Wine tears give an indicator of the sugar and alcohol content before !</a:t>
            </a:r>
            <a:endParaRPr b="1" sz="1800">
              <a:solidFill>
                <a:schemeClr val="dk1"/>
              </a:solidFill>
              <a:latin typeface="Calibri"/>
              <a:ea typeface="Calibri"/>
              <a:cs typeface="Calibri"/>
              <a:sym typeface="Calibri"/>
            </a:endParaRPr>
          </a:p>
        </p:txBody>
      </p:sp>
      <p:pic>
        <p:nvPicPr>
          <p:cNvPr descr="Image result for wine alcohol content" id="150" name="Google Shape;150;p20"/>
          <p:cNvPicPr preferRelativeResize="0"/>
          <p:nvPr/>
        </p:nvPicPr>
        <p:blipFill rotWithShape="1">
          <a:blip r:embed="rId4">
            <a:alphaModFix/>
          </a:blip>
          <a:srcRect b="0" l="0" r="0" t="0"/>
          <a:stretch/>
        </p:blipFill>
        <p:spPr>
          <a:xfrm>
            <a:off x="8028401" y="1855121"/>
            <a:ext cx="2933399" cy="2211332"/>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55" name="Shape 155"/>
        <p:cNvGrpSpPr/>
        <p:nvPr/>
      </p:nvGrpSpPr>
      <p:grpSpPr>
        <a:xfrm>
          <a:off x="0" y="0"/>
          <a:ext cx="0" cy="0"/>
          <a:chOff x="0" y="0"/>
          <a:chExt cx="0" cy="0"/>
        </a:xfrm>
      </p:grpSpPr>
      <p:sp>
        <p:nvSpPr>
          <p:cNvPr id="156" name="Google Shape;156;p21"/>
          <p:cNvSpPr txBox="1"/>
          <p:nvPr>
            <p:ph type="title"/>
          </p:nvPr>
        </p:nvSpPr>
        <p:spPr>
          <a:xfrm>
            <a:off x="0" y="362888"/>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CA" sz="3600"/>
              <a:t>Wine Time</a:t>
            </a:r>
            <a:endParaRPr/>
          </a:p>
        </p:txBody>
      </p:sp>
      <p:pic>
        <p:nvPicPr>
          <p:cNvPr descr="Image result for smelling wine" id="157" name="Google Shape;157;p21"/>
          <p:cNvPicPr preferRelativeResize="0"/>
          <p:nvPr>
            <p:ph idx="1" type="body"/>
          </p:nvPr>
        </p:nvPicPr>
        <p:blipFill rotWithShape="1">
          <a:blip r:embed="rId4">
            <a:alphaModFix/>
          </a:blip>
          <a:srcRect b="0" l="0" r="0" t="0"/>
          <a:stretch/>
        </p:blipFill>
        <p:spPr>
          <a:xfrm>
            <a:off x="2655224" y="1884864"/>
            <a:ext cx="2591506" cy="2490114"/>
          </a:xfrm>
          <a:prstGeom prst="rect">
            <a:avLst/>
          </a:prstGeom>
          <a:noFill/>
          <a:ln>
            <a:noFill/>
          </a:ln>
        </p:spPr>
      </p:pic>
      <p:pic>
        <p:nvPicPr>
          <p:cNvPr descr="Image result for looking at wine" id="158" name="Google Shape;158;p21"/>
          <p:cNvPicPr preferRelativeResize="0"/>
          <p:nvPr/>
        </p:nvPicPr>
        <p:blipFill rotWithShape="1">
          <a:blip r:embed="rId5">
            <a:alphaModFix/>
          </a:blip>
          <a:srcRect b="0" l="0" r="0" t="0"/>
          <a:stretch/>
        </p:blipFill>
        <p:spPr>
          <a:xfrm>
            <a:off x="180354" y="1832249"/>
            <a:ext cx="2133600" cy="2542730"/>
          </a:xfrm>
          <a:prstGeom prst="rect">
            <a:avLst/>
          </a:prstGeom>
          <a:noFill/>
          <a:ln>
            <a:noFill/>
          </a:ln>
        </p:spPr>
      </p:pic>
      <p:pic>
        <p:nvPicPr>
          <p:cNvPr descr="Image result for wine tasting" id="159" name="Google Shape;159;p21"/>
          <p:cNvPicPr preferRelativeResize="0"/>
          <p:nvPr/>
        </p:nvPicPr>
        <p:blipFill rotWithShape="1">
          <a:blip r:embed="rId6">
            <a:alphaModFix/>
          </a:blip>
          <a:srcRect b="0" l="0" r="0" t="0"/>
          <a:stretch/>
        </p:blipFill>
        <p:spPr>
          <a:xfrm>
            <a:off x="5588000" y="1884864"/>
            <a:ext cx="2799644" cy="2560539"/>
          </a:xfrm>
          <a:prstGeom prst="rect">
            <a:avLst/>
          </a:prstGeom>
          <a:noFill/>
          <a:ln>
            <a:noFill/>
          </a:ln>
        </p:spPr>
      </p:pic>
      <p:pic>
        <p:nvPicPr>
          <p:cNvPr descr="Image result for :thinking: meme" id="160" name="Google Shape;160;p21"/>
          <p:cNvPicPr preferRelativeResize="0"/>
          <p:nvPr/>
        </p:nvPicPr>
        <p:blipFill rotWithShape="1">
          <a:blip r:embed="rId7">
            <a:alphaModFix/>
          </a:blip>
          <a:srcRect b="0" l="0" r="0" t="0"/>
          <a:stretch/>
        </p:blipFill>
        <p:spPr>
          <a:xfrm>
            <a:off x="8762294" y="1884864"/>
            <a:ext cx="2591506" cy="2560539"/>
          </a:xfrm>
          <a:prstGeom prst="rect">
            <a:avLst/>
          </a:prstGeom>
          <a:noFill/>
          <a:ln>
            <a:noFill/>
          </a:ln>
        </p:spPr>
      </p:pic>
      <p:sp>
        <p:nvSpPr>
          <p:cNvPr id="161" name="Google Shape;161;p21"/>
          <p:cNvSpPr txBox="1"/>
          <p:nvPr/>
        </p:nvSpPr>
        <p:spPr>
          <a:xfrm>
            <a:off x="5588134" y="4445403"/>
            <a:ext cx="2133601"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2200">
                <a:solidFill>
                  <a:schemeClr val="dk1"/>
                </a:solidFill>
                <a:latin typeface="Calibri"/>
                <a:ea typeface="Calibri"/>
                <a:cs typeface="Calibri"/>
                <a:sym typeface="Calibri"/>
              </a:rPr>
              <a:t>Taste</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Wine Structure</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Flavours</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Balance</a:t>
            </a:r>
            <a:endParaRPr/>
          </a:p>
        </p:txBody>
      </p:sp>
      <p:sp>
        <p:nvSpPr>
          <p:cNvPr id="162" name="Google Shape;162;p21"/>
          <p:cNvSpPr txBox="1"/>
          <p:nvPr/>
        </p:nvSpPr>
        <p:spPr>
          <a:xfrm>
            <a:off x="2655224" y="4400771"/>
            <a:ext cx="2133601" cy="2123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2200">
                <a:solidFill>
                  <a:schemeClr val="dk1"/>
                </a:solidFill>
                <a:latin typeface="Calibri"/>
                <a:ea typeface="Calibri"/>
                <a:cs typeface="Calibri"/>
                <a:sym typeface="Calibri"/>
              </a:rPr>
              <a:t>Smell</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1-3 Fruits</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1-3 Herbs &amp; Spices</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Oak &amp; Earth</a:t>
            </a:r>
            <a:endParaRPr/>
          </a:p>
        </p:txBody>
      </p:sp>
      <p:sp>
        <p:nvSpPr>
          <p:cNvPr id="163" name="Google Shape;163;p21"/>
          <p:cNvSpPr txBox="1"/>
          <p:nvPr/>
        </p:nvSpPr>
        <p:spPr>
          <a:xfrm>
            <a:off x="180354" y="4372294"/>
            <a:ext cx="2133601"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2200">
                <a:solidFill>
                  <a:schemeClr val="dk1"/>
                </a:solidFill>
                <a:latin typeface="Calibri"/>
                <a:ea typeface="Calibri"/>
                <a:cs typeface="Calibri"/>
                <a:sym typeface="Calibri"/>
              </a:rPr>
              <a:t>Look</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Hue</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Colour Intensity</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Viscosity</a:t>
            </a:r>
            <a:endParaRPr/>
          </a:p>
        </p:txBody>
      </p:sp>
      <p:sp>
        <p:nvSpPr>
          <p:cNvPr id="164" name="Google Shape;164;p21"/>
          <p:cNvSpPr txBox="1"/>
          <p:nvPr/>
        </p:nvSpPr>
        <p:spPr>
          <a:xfrm>
            <a:off x="8762294" y="4450051"/>
            <a:ext cx="2133601"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2200">
                <a:solidFill>
                  <a:schemeClr val="dk1"/>
                </a:solidFill>
                <a:latin typeface="Calibri"/>
                <a:ea typeface="Calibri"/>
                <a:cs typeface="Calibri"/>
                <a:sym typeface="Calibri"/>
              </a:rPr>
              <a:t>Think</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Rate </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Write</a:t>
            </a:r>
            <a:endParaRPr/>
          </a:p>
          <a:p>
            <a:pPr indent="0" lvl="0" marL="0" marR="0" rtl="0" algn="l">
              <a:spcBef>
                <a:spcPts val="0"/>
              </a:spcBef>
              <a:spcAft>
                <a:spcPts val="0"/>
              </a:spcAft>
              <a:buNone/>
            </a:pPr>
            <a:r>
              <a:rPr lang="en-CA" sz="2200">
                <a:solidFill>
                  <a:schemeClr val="dk1"/>
                </a:solidFill>
                <a:latin typeface="Calibri"/>
                <a:ea typeface="Calibri"/>
                <a:cs typeface="Calibri"/>
                <a:sym typeface="Calibri"/>
              </a:rPr>
              <a:t>Compare</a:t>
            </a:r>
            <a:endParaRPr/>
          </a:p>
        </p:txBody>
      </p:sp>
      <p:sp>
        <p:nvSpPr>
          <p:cNvPr id="165" name="Google Shape;165;p21"/>
          <p:cNvSpPr txBox="1"/>
          <p:nvPr/>
        </p:nvSpPr>
        <p:spPr>
          <a:xfrm>
            <a:off x="0" y="6550223"/>
            <a:ext cx="119213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400">
                <a:solidFill>
                  <a:schemeClr val="dk1"/>
                </a:solidFill>
                <a:latin typeface="Calibri"/>
                <a:ea typeface="Calibri"/>
                <a:cs typeface="Calibri"/>
                <a:sym typeface="Calibri"/>
              </a:rPr>
              <a:t>Fun fact!  Repeat these steps until you are unable to do step four for the ultimate wine tasting experience</a:t>
            </a:r>
            <a:r>
              <a:rPr lang="en-CA" sz="1400">
                <a:solidFill>
                  <a:schemeClr val="dk1"/>
                </a:solidFill>
                <a:latin typeface="Calibri"/>
                <a:ea typeface="Calibri"/>
                <a:cs typeface="Calibri"/>
                <a:sym typeface="Calibri"/>
              </a:rPr>
              <a:t>!</a:t>
            </a:r>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